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0" r:id="rId1"/>
  </p:sldMasterIdLst>
  <p:sldIdLst>
    <p:sldId id="256" r:id="rId2"/>
    <p:sldId id="257" r:id="rId3"/>
    <p:sldId id="258" r:id="rId4"/>
    <p:sldId id="259" r:id="rId5"/>
  </p:sldIdLst>
  <p:sldSz cx="10058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2"/>
    <p:restoredTop sz="96104"/>
  </p:normalViewPr>
  <p:slideViewPr>
    <p:cSldViewPr snapToGrid="0">
      <p:cViewPr varScale="1">
        <p:scale>
          <a:sx n="113" d="100"/>
          <a:sy n="113" d="100"/>
        </p:scale>
        <p:origin x="13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0058402" cy="731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1" y="1"/>
            <a:ext cx="2535556" cy="73152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0262" y="1197187"/>
            <a:ext cx="7253049" cy="2546773"/>
          </a:xfrm>
        </p:spPr>
        <p:txBody>
          <a:bodyPr anchor="b">
            <a:normAutofit/>
          </a:bodyPr>
          <a:lstStyle>
            <a:lvl1pPr algn="l">
              <a:defRPr sz="5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0262" y="3842174"/>
            <a:ext cx="7253049" cy="1766146"/>
          </a:xfrm>
        </p:spPr>
        <p:txBody>
          <a:bodyPr>
            <a:normAutofit/>
          </a:bodyPr>
          <a:lstStyle>
            <a:lvl1pPr marL="0" indent="0" algn="l">
              <a:buNone/>
              <a:defRPr sz="2133" cap="all" baseline="0">
                <a:solidFill>
                  <a:schemeClr val="tx2"/>
                </a:solidFill>
              </a:defRPr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81157" y="5770883"/>
            <a:ext cx="2263140" cy="389467"/>
          </a:xfrm>
        </p:spPr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90261" y="5770883"/>
            <a:ext cx="4228032" cy="38946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7164" y="5770880"/>
            <a:ext cx="636149" cy="389467"/>
          </a:xfrm>
        </p:spPr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25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64" y="4591643"/>
            <a:ext cx="8177693" cy="873979"/>
          </a:xfrm>
        </p:spPr>
        <p:txBody>
          <a:bodyPr anchor="b">
            <a:normAutofit/>
          </a:bodyPr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1664" y="646854"/>
            <a:ext cx="8177693" cy="3519763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413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1627" y="5465621"/>
            <a:ext cx="8176458" cy="727970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702" y="650240"/>
            <a:ext cx="8172413" cy="3657600"/>
          </a:xfrm>
        </p:spPr>
        <p:txBody>
          <a:bodyPr anchor="ctr">
            <a:normAutofit/>
          </a:bodyPr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1664" y="4714241"/>
            <a:ext cx="8171178" cy="1463039"/>
          </a:xfrm>
        </p:spPr>
        <p:txBody>
          <a:bodyPr anchor="ctr">
            <a:normAutofit/>
          </a:bodyPr>
          <a:lstStyle>
            <a:lvl1pPr marL="0" indent="0">
              <a:buNone/>
              <a:defRPr sz="1920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23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3125" y="650240"/>
            <a:ext cx="7674770" cy="2931658"/>
          </a:xfrm>
        </p:spPr>
        <p:txBody>
          <a:bodyPr anchor="ctr">
            <a:normAutofit/>
          </a:bodyPr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19533" y="3589927"/>
            <a:ext cx="7220646" cy="585566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1664" y="4597247"/>
            <a:ext cx="8172452" cy="1588796"/>
          </a:xfrm>
        </p:spPr>
        <p:txBody>
          <a:bodyPr anchor="ctr">
            <a:normAutofit/>
          </a:bodyPr>
          <a:lstStyle>
            <a:lvl1pPr marL="0" indent="0">
              <a:buNone/>
              <a:defRPr sz="1920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766237" y="766355"/>
            <a:ext cx="502920" cy="623761"/>
          </a:xfrm>
          <a:prstGeom prst="rect">
            <a:avLst/>
          </a:prstGeom>
        </p:spPr>
        <p:txBody>
          <a:bodyPr vert="horz" lIns="97536" tIns="48768" rIns="97536" bIns="4876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534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599220" y="2949304"/>
            <a:ext cx="502920" cy="623761"/>
          </a:xfrm>
          <a:prstGeom prst="rect">
            <a:avLst/>
          </a:prstGeom>
        </p:spPr>
        <p:txBody>
          <a:bodyPr vert="horz" lIns="97536" tIns="48768" rIns="97536" bIns="48768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534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378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64" y="2276312"/>
            <a:ext cx="8172451" cy="2679291"/>
          </a:xfrm>
        </p:spPr>
        <p:txBody>
          <a:bodyPr anchor="b">
            <a:normAutofit/>
          </a:bodyPr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1626" y="4968165"/>
            <a:ext cx="8171217" cy="1216687"/>
          </a:xfrm>
        </p:spPr>
        <p:txBody>
          <a:bodyPr anchor="t">
            <a:normAutofit/>
          </a:bodyPr>
          <a:lstStyle>
            <a:lvl1pPr marL="0" indent="0">
              <a:buNone/>
              <a:defRPr sz="1920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47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41667" y="650240"/>
            <a:ext cx="8172449" cy="203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41664" y="2852761"/>
            <a:ext cx="2637441" cy="73152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41665" y="3584281"/>
            <a:ext cx="2636075" cy="2592998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24683" y="2856144"/>
            <a:ext cx="2627118" cy="73152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724682" y="3587664"/>
            <a:ext cx="2627854" cy="2592998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265" y="2852761"/>
            <a:ext cx="2635849" cy="73152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78265" y="3584281"/>
            <a:ext cx="2635849" cy="2592998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61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41665" y="650240"/>
            <a:ext cx="8172449" cy="203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41666" y="4698236"/>
            <a:ext cx="2636073" cy="61467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41666" y="2844798"/>
            <a:ext cx="2636073" cy="16256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2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41666" y="5312917"/>
            <a:ext cx="2636073" cy="872366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469" y="4698236"/>
            <a:ext cx="2640330" cy="61467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703469" y="2844798"/>
            <a:ext cx="2639126" cy="16256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2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702265" y="5312914"/>
            <a:ext cx="2640330" cy="864365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78368" y="4698235"/>
            <a:ext cx="2632362" cy="614679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133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78266" y="2844798"/>
            <a:ext cx="2635850" cy="16256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92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78265" y="5312913"/>
            <a:ext cx="2635849" cy="864368"/>
          </a:xfrm>
        </p:spPr>
        <p:txBody>
          <a:bodyPr anchor="t">
            <a:normAutofit/>
          </a:bodyPr>
          <a:lstStyle>
            <a:lvl1pPr marL="0" indent="0">
              <a:buNone/>
              <a:defRPr sz="1493"/>
            </a:lvl1pPr>
            <a:lvl2pPr marL="487695" indent="0">
              <a:buNone/>
              <a:defRPr sz="1280"/>
            </a:lvl2pPr>
            <a:lvl3pPr marL="975390" indent="0">
              <a:buNone/>
              <a:defRPr sz="1067"/>
            </a:lvl3pPr>
            <a:lvl4pPr marL="1463086" indent="0">
              <a:buNone/>
              <a:defRPr sz="960"/>
            </a:lvl4pPr>
            <a:lvl5pPr marL="1950781" indent="0">
              <a:buNone/>
              <a:defRPr sz="960"/>
            </a:lvl5pPr>
            <a:lvl6pPr marL="2438476" indent="0">
              <a:buNone/>
              <a:defRPr sz="960"/>
            </a:lvl6pPr>
            <a:lvl7pPr marL="2926171" indent="0">
              <a:buNone/>
              <a:defRPr sz="960"/>
            </a:lvl7pPr>
            <a:lvl8pPr marL="3413867" indent="0">
              <a:buNone/>
              <a:defRPr sz="960"/>
            </a:lvl8pPr>
            <a:lvl9pPr marL="3901562" indent="0">
              <a:buNone/>
              <a:defRPr sz="9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62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599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9981" y="650241"/>
            <a:ext cx="1654134" cy="55270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1663" y="650241"/>
            <a:ext cx="6392587" cy="55270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74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941667" y="659753"/>
            <a:ext cx="8172449" cy="157714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941667" y="2399453"/>
            <a:ext cx="8172449" cy="377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6151960" y="6275496"/>
            <a:ext cx="2263140" cy="389467"/>
          </a:xfrm>
        </p:spPr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665" y="6275495"/>
            <a:ext cx="5147430" cy="389467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7966" y="6275494"/>
            <a:ext cx="636149" cy="389467"/>
          </a:xfrm>
        </p:spPr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1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64" y="1513843"/>
            <a:ext cx="8172450" cy="3042919"/>
          </a:xfrm>
        </p:spPr>
        <p:txBody>
          <a:bodyPr anchor="b">
            <a:normAutofit/>
          </a:bodyPr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664" y="4719319"/>
            <a:ext cx="8172450" cy="1466428"/>
          </a:xfrm>
        </p:spPr>
        <p:txBody>
          <a:bodyPr>
            <a:normAutofit/>
          </a:bodyPr>
          <a:lstStyle>
            <a:lvl1pPr marL="0" indent="0">
              <a:buNone/>
              <a:defRPr sz="192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4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1664" y="2399452"/>
            <a:ext cx="4024671" cy="377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6" y="2399452"/>
            <a:ext cx="4022049" cy="377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9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64" y="660403"/>
            <a:ext cx="8172450" cy="15764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6793" y="2399452"/>
            <a:ext cx="3779544" cy="878839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560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665" y="3278292"/>
            <a:ext cx="4024672" cy="2898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7192" y="2399451"/>
            <a:ext cx="3776922" cy="878839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560" b="0" cap="all" baseline="0">
                <a:solidFill>
                  <a:schemeClr val="tx1"/>
                </a:solidFill>
              </a:defRPr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5" y="3278292"/>
            <a:ext cx="4022049" cy="2898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94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2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8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032" y="650241"/>
            <a:ext cx="3181231" cy="174921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3865" y="632177"/>
            <a:ext cx="4860248" cy="5545103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6032" y="2399452"/>
            <a:ext cx="3181231" cy="3777828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4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667" y="650240"/>
            <a:ext cx="4129358" cy="1749212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153" y="650240"/>
            <a:ext cx="3797962" cy="552704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413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1665" y="2399452"/>
            <a:ext cx="4129360" cy="3777828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3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10058402" cy="7315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5717" y="1"/>
            <a:ext cx="9945951" cy="73152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1667" y="659753"/>
            <a:ext cx="8172449" cy="15771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667" y="2399453"/>
            <a:ext cx="8172449" cy="377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51960" y="6275496"/>
            <a:ext cx="22631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98438-F949-EE40-A51E-D04224ACA35B}" type="datetimeFigureOut">
              <a:rPr lang="en-US" smtClean="0"/>
              <a:t>7/6/23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41665" y="6275495"/>
            <a:ext cx="514743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77966" y="6275494"/>
            <a:ext cx="636149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5615-606F-5144-8FEC-041D4D487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33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384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120000"/>
        </a:lnSpc>
        <a:spcBef>
          <a:spcPts val="1067"/>
        </a:spcBef>
        <a:buSzPct val="125000"/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707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120000"/>
        </a:lnSpc>
        <a:spcBef>
          <a:spcPts val="533"/>
        </a:spcBef>
        <a:buSzPct val="125000"/>
        <a:buFont typeface="Arial" panose="020B0604020202020204" pitchFamily="34" charset="0"/>
        <a:buChar char="•"/>
        <a:defRPr sz="14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B2E2A-9501-6091-F49B-ABAE56832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333" y="2384213"/>
            <a:ext cx="9211733" cy="2546773"/>
          </a:xfrm>
        </p:spPr>
        <p:txBody>
          <a:bodyPr/>
          <a:lstStyle/>
          <a:p>
            <a:pPr algn="ctr"/>
            <a:r>
              <a:rPr lang="en-US" dirty="0"/>
              <a:t>National institutes of health</a:t>
            </a:r>
            <a:br>
              <a:rPr lang="en-US" dirty="0"/>
            </a:br>
            <a:r>
              <a:rPr lang="en-US" dirty="0"/>
              <a:t>Ruth L. </a:t>
            </a:r>
            <a:r>
              <a:rPr lang="en-US" dirty="0" err="1"/>
              <a:t>Kirschstein</a:t>
            </a:r>
            <a:r>
              <a:rPr lang="en-US" dirty="0"/>
              <a:t> NRSA training grants</a:t>
            </a:r>
          </a:p>
        </p:txBody>
      </p:sp>
    </p:spTree>
    <p:extLst>
      <p:ext uri="{BB962C8B-B14F-4D97-AF65-F5344CB8AC3E}">
        <p14:creationId xmlns:p14="http://schemas.microsoft.com/office/powerpoint/2010/main" val="45323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525DBA-7494-AAC0-549C-63B8911A2CB7}"/>
              </a:ext>
            </a:extLst>
          </p:cNvPr>
          <p:cNvSpPr txBox="1"/>
          <p:nvPr/>
        </p:nvSpPr>
        <p:spPr>
          <a:xfrm>
            <a:off x="699911" y="1149221"/>
            <a:ext cx="865857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Who’s eligible?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Anyone enrolled in a PhD program (F31 and F31 Diversity), a dual degree program (e.g., MD/PhD – F30), or postdoctoral research (F32).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PhD can be in any health-related discipline (not inclusive list):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Basic science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Nursing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Public Health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Psychology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Epidemiology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Dissertation research focusing on health-related topic (not inclusive list):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Basic science of disease and health related processes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Behavioral science of individuals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Clinical studies of processes or outcome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Development of clinical procedures (e.g., improved imaging)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Development of physical and anatomical aids (bioengineering) </a:t>
            </a:r>
          </a:p>
        </p:txBody>
      </p:sp>
    </p:spTree>
    <p:extLst>
      <p:ext uri="{BB962C8B-B14F-4D97-AF65-F5344CB8AC3E}">
        <p14:creationId xmlns:p14="http://schemas.microsoft.com/office/powerpoint/2010/main" val="292530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D3A1D4-2731-A033-DF7A-B0034A169AB1}"/>
              </a:ext>
            </a:extLst>
          </p:cNvPr>
          <p:cNvSpPr txBox="1"/>
          <p:nvPr/>
        </p:nvSpPr>
        <p:spPr>
          <a:xfrm>
            <a:off x="699911" y="1764774"/>
            <a:ext cx="865857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is optimal to apply: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Predoctoral award (F30, F31, and F31 Diversity)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After dissertation mentor and topic has been chosen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During or after the dissertation project has been established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Usually correlates to late second year to early fourth year with third year being optimal.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Postdoctoral award (F32)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After you have joined your postdoctoral research mentor/department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During or after your postdoctoral project has been established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Usually correlates to late first year to early third year with the second year being optimal.</a:t>
            </a:r>
          </a:p>
        </p:txBody>
      </p:sp>
    </p:spTree>
    <p:extLst>
      <p:ext uri="{BB962C8B-B14F-4D97-AF65-F5344CB8AC3E}">
        <p14:creationId xmlns:p14="http://schemas.microsoft.com/office/powerpoint/2010/main" val="374677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EDF034F-0F52-8A07-8117-8F32A54C23EA}"/>
              </a:ext>
            </a:extLst>
          </p:cNvPr>
          <p:cNvSpPr txBox="1"/>
          <p:nvPr/>
        </p:nvSpPr>
        <p:spPr>
          <a:xfrm>
            <a:off x="699911" y="1549330"/>
            <a:ext cx="8658577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Do you have to be at a world-renowned institution to be successful?</a:t>
            </a:r>
            <a:r>
              <a:rPr lang="en-US" sz="2000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4800" b="1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</a:t>
            </a:r>
            <a:endParaRPr lang="en-US" sz="48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u="sng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What are reviewers looking for?</a:t>
            </a:r>
            <a:endParaRPr lang="en-US" sz="2000" kern="1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well-defined, logically laid out, and thorough research project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well-defined training plan that addresses the unique educational needs of the trainee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Well-defined, realistic, and mature career goals by the trainee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solid understanding of how the training program outlined in the application will help the trainee obtain their goals.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itchFamily="2" charset="2"/>
              <a:buChar char=""/>
            </a:pPr>
            <a:r>
              <a:rPr lang="en-US" sz="2000" kern="1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 short – demonstration of the “perfect storm” of training program that will address the unique educational needs of the trainee</a:t>
            </a:r>
          </a:p>
        </p:txBody>
      </p:sp>
    </p:spTree>
    <p:extLst>
      <p:ext uri="{BB962C8B-B14F-4D97-AF65-F5344CB8AC3E}">
        <p14:creationId xmlns:p14="http://schemas.microsoft.com/office/powerpoint/2010/main" val="21452588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5</TotalTime>
  <Words>307</Words>
  <Application>Microsoft Macintosh PowerPoint</Application>
  <PresentationFormat>Custom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Courier New</vt:lpstr>
      <vt:lpstr>Symbol</vt:lpstr>
      <vt:lpstr>Tw Cen MT</vt:lpstr>
      <vt:lpstr>Circuit</vt:lpstr>
      <vt:lpstr>National institutes of health Ruth L. Kirschstein NRSA training grants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institutes of health Ruth L. Kirschstein NRSA training grants</dc:title>
  <dc:creator>Hollenbach, Andrew</dc:creator>
  <cp:lastModifiedBy>Hollenbach, Andrew</cp:lastModifiedBy>
  <cp:revision>2</cp:revision>
  <dcterms:created xsi:type="dcterms:W3CDTF">2023-07-06T20:21:45Z</dcterms:created>
  <dcterms:modified xsi:type="dcterms:W3CDTF">2023-07-06T20:27:00Z</dcterms:modified>
</cp:coreProperties>
</file>